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6" r:id="rId1"/>
  </p:sldMasterIdLst>
  <p:notesMasterIdLst>
    <p:notesMasterId r:id="rId9"/>
  </p:notesMasterIdLst>
  <p:sldIdLst>
    <p:sldId id="654" r:id="rId2"/>
    <p:sldId id="656" r:id="rId3"/>
    <p:sldId id="659" r:id="rId4"/>
    <p:sldId id="655" r:id="rId5"/>
    <p:sldId id="661" r:id="rId6"/>
    <p:sldId id="653" r:id="rId7"/>
    <p:sldId id="660" r:id="rId8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771"/>
    <a:srgbClr val="203864"/>
    <a:srgbClr val="0033CC"/>
    <a:srgbClr val="89D0F3"/>
    <a:srgbClr val="66CCFF"/>
    <a:srgbClr val="94E5FE"/>
    <a:srgbClr val="0EEFFA"/>
    <a:srgbClr val="ABC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5118" autoAdjust="0"/>
  </p:normalViewPr>
  <p:slideViewPr>
    <p:cSldViewPr snapToGrid="0">
      <p:cViewPr>
        <p:scale>
          <a:sx n="122" d="100"/>
          <a:sy n="122" d="100"/>
        </p:scale>
        <p:origin x="-6" y="42"/>
      </p:cViewPr>
      <p:guideLst>
        <p:guide orient="horz" pos="23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BBE8FE5-5B3E-44CF-A7DC-32AC78511A28}" type="datetimeFigureOut">
              <a:rPr lang="ru-RU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EEC848-7432-4C6C-8F1E-9706F557B9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650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7B10A3-6393-4780-94E9-7C29377CAB8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>
              <a:defRPr/>
            </a:pPr>
            <a:fld id="{EBCF648E-20C3-415D-BCA1-E676F711A8A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74C5C8-866B-43B1-8D1E-7EE747374B5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0CB8A-06E2-488F-8ED1-1C5994F4C9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ED85D-F8F7-4A2C-83BA-789C57179BB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38A31C-8EB9-4146-9DCA-1474ED0ED9A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57EB4-E14C-44AD-A2CD-70A26279F53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pPr>
              <a:defRPr/>
            </a:pPr>
            <a:fld id="{EB6082C9-EA78-4BA9-A99D-7DA7D0E9697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F35363-2A21-403C-AEA7-76DF3AA0B7A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2486C9-DF23-4FB1-805C-372E5AAD2E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16CFE-96C0-40EE-AF70-B551D9CBBE8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07AF98-AF7F-4D06-B3BB-401678F68D8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DB65AE-1185-42FF-9011-2F0BE78A9C2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pPr>
              <a:defRPr/>
            </a:pPr>
            <a:fld id="{4722F59E-3BC3-4632-8FFA-FE4CE9A8CB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4428BA-54CA-40D6-9736-505B043F06E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84C688-315B-4305-A358-DA9739083D6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0159D-55A5-404A-AD3E-D13258CB13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6E5E5-3801-4757-910A-1433E126F56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02D346-D551-4D31-88CC-BABC0142DBC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DB788B-38FB-43AF-95E5-26EC65C707A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B79B0C-71BB-4FE9-8E8E-A1F628E93C5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98C2D-D4E5-498C-8966-B030034A26A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1927E81-F138-4C6D-9303-45A2752D8673}" type="datetimeFigureOut">
              <a:rPr lang="ru-RU" smtClean="0"/>
              <a:pPr>
                <a:defRPr/>
              </a:pPr>
              <a:t>19.03.2025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28AA5BC-948E-4D6F-A0EC-FC0742EAD7D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ipi.ru/oge/otkrytyy-bank-zadaniy-oge?ysclid=lbf1p5146y11932405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3510001.gosuslugi.ru/glavnoe/%D0%93%D0%98%D0%90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1st-school.net/index.php/dlia-rod/priem-v-1-klas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4554" y="468923"/>
            <a:ext cx="10925908" cy="21961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РОДИТЕЛЬСКОЕ СОБРАНИЕ </a:t>
            </a:r>
            <a:r>
              <a:rPr lang="ru-RU" dirty="0">
                <a:solidFill>
                  <a:schemeClr val="tx1"/>
                </a:solidFill>
              </a:rPr>
              <a:t>9 КЛАССЫ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19.03.2025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62757" y="4470399"/>
            <a:ext cx="9877777" cy="1655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4" name="drawingObject1"/>
          <p:cNvPicPr/>
          <p:nvPr/>
        </p:nvPicPr>
        <p:blipFill>
          <a:blip r:embed="rId2"/>
          <a:stretch/>
        </p:blipFill>
        <p:spPr>
          <a:xfrm>
            <a:off x="773723" y="2696308"/>
            <a:ext cx="10103827" cy="3798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975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УСПЕВАЕМОСТЬ (3 четверть)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774928"/>
              </p:ext>
            </p:extLst>
          </p:nvPr>
        </p:nvGraphicFramePr>
        <p:xfrm>
          <a:off x="343878" y="1797538"/>
          <a:ext cx="11551138" cy="4729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044"/>
                <a:gridCol w="1913770"/>
                <a:gridCol w="1957285"/>
                <a:gridCol w="2400641"/>
                <a:gridCol w="2205785"/>
                <a:gridCol w="2439613"/>
              </a:tblGrid>
              <a:tr h="2197195"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Потенциальные отличники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Потенциальные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«4» и «5»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Потенциальные результаты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с одной «3»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Потенциальные «3»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Потенциальные неуспевающие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09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  <a:tr h="63309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9Б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  <a:tr h="63309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-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</a:tr>
              <a:tr h="63309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9Г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9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92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График проведения ОГЭ 2024-2025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21 </a:t>
            </a:r>
            <a:r>
              <a:rPr lang="ru-RU" b="1" dirty="0" smtClean="0"/>
              <a:t>мая </a:t>
            </a:r>
            <a:r>
              <a:rPr lang="ru-RU" dirty="0" smtClean="0"/>
              <a:t>– </a:t>
            </a:r>
            <a:r>
              <a:rPr lang="ru-RU" dirty="0"/>
              <a:t>иностранные языки (</a:t>
            </a:r>
            <a:r>
              <a:rPr lang="ru-RU" dirty="0" smtClean="0"/>
              <a:t>английский – 84 ученика );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22 </a:t>
            </a:r>
            <a:r>
              <a:rPr lang="ru-RU" b="1" dirty="0" smtClean="0"/>
              <a:t>мая</a:t>
            </a:r>
            <a:r>
              <a:rPr lang="ru-RU" dirty="0" smtClean="0"/>
              <a:t> </a:t>
            </a:r>
            <a:r>
              <a:rPr lang="ru-RU" dirty="0"/>
              <a:t>– иностранные языки (</a:t>
            </a:r>
            <a:r>
              <a:rPr lang="ru-RU" dirty="0" smtClean="0"/>
              <a:t>английский);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26 </a:t>
            </a:r>
            <a:r>
              <a:rPr lang="ru-RU" b="1" dirty="0" smtClean="0"/>
              <a:t>мая </a:t>
            </a:r>
            <a:r>
              <a:rPr lang="ru-RU" dirty="0" smtClean="0"/>
              <a:t>– </a:t>
            </a:r>
            <a:r>
              <a:rPr lang="ru-RU" dirty="0"/>
              <a:t>биология, информатика, обществознание, химия;</a:t>
            </a:r>
            <a:br>
              <a:rPr lang="ru-RU" dirty="0"/>
            </a:br>
            <a:r>
              <a:rPr lang="ru-RU" b="1" dirty="0"/>
              <a:t>29 </a:t>
            </a:r>
            <a:r>
              <a:rPr lang="ru-RU" b="1" dirty="0" smtClean="0"/>
              <a:t>мая </a:t>
            </a:r>
            <a:r>
              <a:rPr lang="ru-RU" dirty="0" smtClean="0"/>
              <a:t>– </a:t>
            </a:r>
            <a:r>
              <a:rPr lang="ru-RU" dirty="0"/>
              <a:t>география, история, физика, химия;</a:t>
            </a:r>
            <a:br>
              <a:rPr lang="ru-RU" dirty="0"/>
            </a:br>
            <a:r>
              <a:rPr lang="ru-RU" b="1" dirty="0"/>
              <a:t>3 </a:t>
            </a:r>
            <a:r>
              <a:rPr lang="ru-RU" b="1" dirty="0" smtClean="0"/>
              <a:t>июня </a:t>
            </a:r>
            <a:r>
              <a:rPr lang="ru-RU" dirty="0" smtClean="0"/>
              <a:t>– </a:t>
            </a:r>
            <a:r>
              <a:rPr lang="ru-RU" dirty="0"/>
              <a:t>математика;</a:t>
            </a:r>
            <a:br>
              <a:rPr lang="ru-RU" dirty="0"/>
            </a:br>
            <a:r>
              <a:rPr lang="ru-RU" b="1" dirty="0"/>
              <a:t>6 </a:t>
            </a:r>
            <a:r>
              <a:rPr lang="ru-RU" b="1" dirty="0" smtClean="0"/>
              <a:t>июня</a:t>
            </a:r>
            <a:r>
              <a:rPr lang="ru-RU" dirty="0" smtClean="0"/>
              <a:t> – обществознание</a:t>
            </a:r>
            <a:r>
              <a:rPr lang="ru-RU" dirty="0"/>
              <a:t>;</a:t>
            </a:r>
            <a:br>
              <a:rPr lang="ru-RU" dirty="0"/>
            </a:br>
            <a:r>
              <a:rPr lang="ru-RU" b="1" dirty="0"/>
              <a:t>9 </a:t>
            </a:r>
            <a:r>
              <a:rPr lang="ru-RU" b="1" dirty="0" smtClean="0"/>
              <a:t>июня </a:t>
            </a:r>
            <a:r>
              <a:rPr lang="ru-RU" dirty="0" smtClean="0"/>
              <a:t>– </a:t>
            </a:r>
            <a:r>
              <a:rPr lang="ru-RU" dirty="0"/>
              <a:t>русский язык;</a:t>
            </a:r>
            <a:br>
              <a:rPr lang="ru-RU" dirty="0"/>
            </a:br>
            <a:r>
              <a:rPr lang="ru-RU" b="1" dirty="0" smtClean="0"/>
              <a:t>16 июня</a:t>
            </a:r>
            <a:r>
              <a:rPr lang="ru-RU" dirty="0" smtClean="0"/>
              <a:t> – литература.</a:t>
            </a:r>
            <a:endParaRPr lang="ru-RU" dirty="0"/>
          </a:p>
          <a:p>
            <a:r>
              <a:rPr lang="ru-RU" dirty="0"/>
              <a:t>Резервными днями определены </a:t>
            </a:r>
            <a:r>
              <a:rPr lang="ru-RU" b="1" dirty="0"/>
              <a:t>26–28 июня и 30 июня – 2 июля</a:t>
            </a:r>
            <a:r>
              <a:rPr lang="ru-RU" dirty="0"/>
              <a:t>.</a:t>
            </a:r>
          </a:p>
          <a:p>
            <a:r>
              <a:rPr lang="ru-RU" dirty="0"/>
              <a:t>Все экзамены начинаются в </a:t>
            </a:r>
            <a:r>
              <a:rPr lang="ru-RU" b="1" dirty="0"/>
              <a:t>10:00 </a:t>
            </a:r>
            <a:r>
              <a:rPr lang="ru-RU" dirty="0"/>
              <a:t>по местному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335760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ПОДГОТОВКА К ОГЭ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 2"/>
              <a:buAutoNum type="arabicPeriod"/>
            </a:pPr>
            <a:r>
              <a:rPr lang="ru-RU" dirty="0"/>
              <a:t>Пробный ОГЭ по русскому языку – </a:t>
            </a:r>
            <a:r>
              <a:rPr lang="ru-RU" dirty="0" smtClean="0"/>
              <a:t>05.03.2025</a:t>
            </a:r>
            <a:endParaRPr lang="ru-RU" dirty="0"/>
          </a:p>
          <a:p>
            <a:pPr marL="457200" indent="-457200">
              <a:buAutoNum type="arabicPeriod"/>
            </a:pPr>
            <a:r>
              <a:rPr lang="ru-RU" dirty="0" smtClean="0"/>
              <a:t>Пробный ОГЭ по математике – 05.04.2025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Пробный ОГЭ по английскому языку – 19.04.2025 (84 ученика)</a:t>
            </a:r>
          </a:p>
          <a:p>
            <a:pPr marL="457200" indent="-457200">
              <a:buAutoNum type="arabicPeriod"/>
            </a:pPr>
            <a:r>
              <a:rPr lang="ru-RU" dirty="0" smtClean="0"/>
              <a:t>Пробный ОГЭ по обществознанию – 26.04.2025 (50 учеников)</a:t>
            </a:r>
          </a:p>
          <a:p>
            <a:pPr marL="457200" indent="-457200"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Дополнительные курсы подготовки к ОГЭ по математике, русскому языку, обществознанию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https://fipi.ru/oge/otkrytyy-bank-zadaniy-oge?ysclid=lbf1p5146y119324053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97896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</a:t>
            </a:r>
            <a:r>
              <a:rPr lang="ru-RU" dirty="0"/>
              <a:t>проведения ГИА </a:t>
            </a:r>
            <a:r>
              <a:rPr lang="ru-RU" sz="1600" dirty="0" smtClean="0"/>
              <a:t>(приказ </a:t>
            </a:r>
            <a:r>
              <a:rPr lang="ru-RU" sz="1600" dirty="0" err="1"/>
              <a:t>Минпросвещения</a:t>
            </a:r>
            <a:r>
              <a:rPr lang="ru-RU" sz="1600" dirty="0"/>
              <a:t> России от 04 апреля 2023 года №</a:t>
            </a:r>
            <a:r>
              <a:rPr lang="ru-RU" sz="1600" dirty="0" smtClean="0"/>
              <a:t>232/551/551)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Сроки, места </a:t>
            </a:r>
            <a:r>
              <a:rPr lang="ru-RU" dirty="0"/>
              <a:t>и </a:t>
            </a:r>
            <a:r>
              <a:rPr lang="ru-RU" dirty="0" smtClean="0"/>
              <a:t>порядок </a:t>
            </a:r>
            <a:r>
              <a:rPr lang="ru-RU" dirty="0"/>
              <a:t>проведения ГИА, в том числе </a:t>
            </a:r>
            <a:r>
              <a:rPr lang="ru-RU" dirty="0" smtClean="0"/>
              <a:t>основания </a:t>
            </a:r>
            <a:r>
              <a:rPr lang="ru-RU" dirty="0"/>
              <a:t>для удаления из </a:t>
            </a:r>
            <a:r>
              <a:rPr lang="ru-RU" dirty="0" smtClean="0"/>
              <a:t>ППЭ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Процедура </a:t>
            </a:r>
            <a:r>
              <a:rPr lang="ru-RU" dirty="0"/>
              <a:t>досрочного завершения экзамена по объективным </a:t>
            </a:r>
            <a:r>
              <a:rPr lang="ru-RU" dirty="0" smtClean="0"/>
              <a:t>причинам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Правила </a:t>
            </a:r>
            <a:r>
              <a:rPr lang="ru-RU" dirty="0"/>
              <a:t>заполнения бланков и дополнительных </a:t>
            </a:r>
            <a:r>
              <a:rPr lang="ru-RU" dirty="0" smtClean="0"/>
              <a:t>бланков</a:t>
            </a:r>
          </a:p>
          <a:p>
            <a:pPr marL="514350" indent="-514350">
              <a:buAutoNum type="arabicPeriod"/>
            </a:pPr>
            <a:r>
              <a:rPr lang="ru-RU" dirty="0" smtClean="0"/>
              <a:t>Ведение </a:t>
            </a:r>
            <a:r>
              <a:rPr lang="ru-RU" dirty="0"/>
              <a:t>в ППЭ и аудиториях </a:t>
            </a:r>
            <a:r>
              <a:rPr lang="ru-RU" dirty="0" smtClean="0"/>
              <a:t>видеозаписи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Порядок </a:t>
            </a:r>
            <a:r>
              <a:rPr lang="ru-RU" dirty="0"/>
              <a:t>подачи и рассмотрения апелляций о нарушении порядка и о несогласии с выставленными </a:t>
            </a:r>
            <a:r>
              <a:rPr lang="ru-RU" dirty="0" smtClean="0"/>
              <a:t>баллами</a:t>
            </a:r>
          </a:p>
          <a:p>
            <a:pPr marL="514350" indent="-514350">
              <a:buAutoNum type="arabicPeriod"/>
            </a:pPr>
            <a:r>
              <a:rPr lang="ru-RU" dirty="0" smtClean="0"/>
              <a:t>Время </a:t>
            </a:r>
            <a:r>
              <a:rPr lang="ru-RU" dirty="0"/>
              <a:t>и </a:t>
            </a:r>
            <a:r>
              <a:rPr lang="ru-RU" dirty="0" smtClean="0"/>
              <a:t>место </a:t>
            </a:r>
            <a:r>
              <a:rPr lang="ru-RU" dirty="0"/>
              <a:t>ознакомления с результатами ГИА, а также о результатах ГИА, полученных участниками </a:t>
            </a:r>
            <a:r>
              <a:rPr lang="ru-RU" dirty="0" smtClean="0"/>
              <a:t>ГИА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https://s3510001.gosuslugi.ru/glavnoe/%D0%93%D0%98%D0%90</a:t>
            </a:r>
            <a:r>
              <a:rPr lang="en-US" dirty="0" smtClean="0">
                <a:hlinkClick r:id="rId2"/>
              </a:rPr>
              <a:t>/</a:t>
            </a:r>
            <a:r>
              <a:rPr lang="ru-RU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72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862" y="3073714"/>
            <a:ext cx="10972800" cy="12527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Формирование 10 классов </a:t>
            </a:r>
            <a:br>
              <a:rPr lang="ru-RU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на 2024-2025 учебный год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http://1st-school.net/index.php/dlia-rod/priem-v-1-klass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5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10 КЛАССЫ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885402"/>
              </p:ext>
            </p:extLst>
          </p:nvPr>
        </p:nvGraphicFramePr>
        <p:xfrm>
          <a:off x="406400" y="1554163"/>
          <a:ext cx="1158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5791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ГУМАНИТАРНЫЙ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УНИВЕРСАЛЬНЫЙ КЛАСС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805354" y="3315566"/>
            <a:ext cx="75809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ИНДИВИДУАЛЬНЫЙ ОТБОР </a:t>
            </a:r>
          </a:p>
          <a:p>
            <a:pPr algn="ctr"/>
            <a:r>
              <a:rPr lang="ru-RU" sz="3600" dirty="0" smtClean="0"/>
              <a:t>В </a:t>
            </a:r>
            <a:r>
              <a:rPr lang="ru-RU" sz="3600" dirty="0"/>
              <a:t>10 КЛАССЫ:</a:t>
            </a:r>
          </a:p>
          <a:p>
            <a:pPr algn="ctr"/>
            <a:r>
              <a:rPr lang="ru-RU" sz="3600" dirty="0"/>
              <a:t>Результаты ОГЭ</a:t>
            </a:r>
          </a:p>
          <a:p>
            <a:pPr algn="ctr"/>
            <a:r>
              <a:rPr lang="ru-RU" sz="3600" dirty="0"/>
              <a:t>- английский язык</a:t>
            </a:r>
          </a:p>
          <a:p>
            <a:pPr algn="ctr"/>
            <a:r>
              <a:rPr lang="ru-RU" sz="3600" dirty="0"/>
              <a:t>- русский язык</a:t>
            </a:r>
          </a:p>
          <a:p>
            <a:pPr algn="ctr"/>
            <a:r>
              <a:rPr lang="ru-RU" sz="3600" dirty="0"/>
              <a:t>- математика</a:t>
            </a:r>
          </a:p>
        </p:txBody>
      </p:sp>
    </p:spTree>
    <p:extLst>
      <p:ext uri="{BB962C8B-B14F-4D97-AF65-F5344CB8AC3E}">
        <p14:creationId xmlns:p14="http://schemas.microsoft.com/office/powerpoint/2010/main" val="163614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243</Words>
  <Application>Microsoft Office PowerPoint</Application>
  <PresentationFormat>Произвольный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РОДИТЕЛЬСКОЕ СОБРАНИЕ 9 КЛАССЫ   19.03.2025</vt:lpstr>
      <vt:lpstr>УСПЕВАЕМОСТЬ (3 четверть)</vt:lpstr>
      <vt:lpstr>График проведения ОГЭ 2024-2025</vt:lpstr>
      <vt:lpstr>ПОДГОТОВКА К ОГЭ</vt:lpstr>
      <vt:lpstr>Порядок проведения ГИА (приказ Минпросвещения России от 04 апреля 2023 года №232/551/551)</vt:lpstr>
      <vt:lpstr>Формирование 10 классов  на 2024-2025 учебный год</vt:lpstr>
      <vt:lpstr>10 КЛАССЫ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Лена</dc:creator>
  <cp:lastModifiedBy>01</cp:lastModifiedBy>
  <cp:revision>96</cp:revision>
  <dcterms:created xsi:type="dcterms:W3CDTF">2018-11-26T20:06:43Z</dcterms:created>
  <dcterms:modified xsi:type="dcterms:W3CDTF">2025-03-19T14:52:57Z</dcterms:modified>
</cp:coreProperties>
</file>