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62" r:id="rId3"/>
    <p:sldId id="281" r:id="rId4"/>
    <p:sldId id="282" r:id="rId5"/>
    <p:sldId id="259" r:id="rId6"/>
    <p:sldId id="280" r:id="rId7"/>
    <p:sldId id="283" r:id="rId8"/>
    <p:sldId id="284" r:id="rId9"/>
    <p:sldId id="257" r:id="rId10"/>
    <p:sldId id="285" r:id="rId11"/>
    <p:sldId id="286" r:id="rId12"/>
    <p:sldId id="277" r:id="rId13"/>
    <p:sldId id="278" r:id="rId14"/>
    <p:sldId id="279" r:id="rId15"/>
    <p:sldId id="260" r:id="rId16"/>
    <p:sldId id="264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31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D8B7C-B55F-40C4-9676-54FC3BC69C40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DC3AF-17D3-431A-A3B9-572C6CEB7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C848-7432-4C6C-8F1E-9706F557B94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6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38C24-37D6-4247-9B8E-8CD293CDC9B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6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oge/otkrytyy-bank-zadaniy-oge?ysclid=lbf1p5146y11932405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h1-vologda-r19.gosweb.gosuslugi.ru/roditelyam-i-uchenikam/poleznaya-informatsiya/pravila-priema-perevoda-otchisleniya/#zagolovok-priem-obuchayuschihsya-v-10-klas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63272" cy="144016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/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b="1" dirty="0">
                <a:solidFill>
                  <a:schemeClr val="tx1"/>
                </a:solidFill>
              </a:rPr>
              <a:t/>
            </a:r>
            <a:br>
              <a:rPr lang="ru-RU" sz="6000" b="1" dirty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>РОДИТЕЛЬСКОЕ СОБРАНИЕ</a:t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>9 КЛАССЫ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97152"/>
            <a:ext cx="8064896" cy="165618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16.12.2024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894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0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" y="1"/>
            <a:ext cx="9122636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6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7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07"/>
            <a:ext cx="9144000" cy="682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2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0" y="-1"/>
            <a:ext cx="917405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3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Итоговое собеседование в дистанционной форме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 </a:t>
            </a:r>
            <a:r>
              <a:rPr lang="ru-RU" dirty="0"/>
              <a:t>решению ОИВ, учредителей, загранучреждений итоговое собеседование проводится в дистанционной </a:t>
            </a:r>
            <a:r>
              <a:rPr lang="ru-RU" dirty="0" smtClean="0"/>
              <a:t>форме (</a:t>
            </a:r>
            <a:r>
              <a:rPr lang="ru-RU" dirty="0"/>
              <a:t>ОИВ может принять решение о проведении итогового собеседования в дистанционной форме для всех участников итогового собеседования либо определить конкретные категории участников итогового собеседования, для которых итоговое собеседование может проводиться в дистанционной форме. </a:t>
            </a:r>
            <a:r>
              <a:rPr lang="ru-RU" dirty="0" smtClean="0"/>
              <a:t>Например</a:t>
            </a:r>
            <a:r>
              <a:rPr lang="ru-RU" dirty="0"/>
              <a:t>: </a:t>
            </a:r>
            <a:r>
              <a:rPr lang="ru-RU" dirty="0" smtClean="0"/>
              <a:t>для </a:t>
            </a:r>
            <a:r>
              <a:rPr lang="ru-RU" dirty="0"/>
              <a:t>обучающихся, осваивающих образовательные программы основного общего образования с применением дистанционных образовательных технологий; </a:t>
            </a:r>
            <a:r>
              <a:rPr lang="ru-RU" dirty="0" smtClean="0"/>
              <a:t>для </a:t>
            </a:r>
            <a:r>
              <a:rPr lang="ru-RU" dirty="0"/>
              <a:t>участников итогового собеседования, обучающихся (или находящихся) по состоянию здоровья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лечении; </a:t>
            </a:r>
            <a:r>
              <a:rPr lang="ru-RU" dirty="0" smtClean="0"/>
              <a:t>участников </a:t>
            </a:r>
            <a:r>
              <a:rPr lang="ru-RU" dirty="0"/>
              <a:t>итогового собеседования, соблюдающих карантинные меры, в том числе в связи с неблагоприятной эпидемиологической ситуации на территории Российской Федерации и за ее пределами, и не имеющих возможности прибыть в места проведения итогового собеседования; </a:t>
            </a:r>
            <a:r>
              <a:rPr lang="ru-RU" dirty="0" smtClean="0"/>
              <a:t>для </a:t>
            </a:r>
            <a:r>
              <a:rPr lang="ru-RU" dirty="0"/>
              <a:t>участников итогового собеседования с ОВЗ, детей-инвалидов и инвалидов, не имеющих по объективным причинам возможности участвовать в итоговом собеседовании в очной форме и др</a:t>
            </a:r>
            <a:r>
              <a:rPr lang="ru-RU" dirty="0" smtClean="0"/>
              <a:t>.)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9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ПОДГОТОВКА К ОГЭ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Пробный ОГЭ по математике – 21.12.2024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Пробное устное собеседование по русскому языку – первые две недели 3 четверти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Пробный ОГЭ по русскому языку – март-апрель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Пробный ОГЭ по математике – апрель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Пробные ОГЭ по предметам по выбору – по запросу</a:t>
            </a:r>
          </a:p>
          <a:p>
            <a:pPr marL="457200" indent="-457200"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Дополнительные курсы подготовки к ОГЭ по математике, русскому языку, обществознанию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https://fipi.ru/oge/otkrytyy-bank-zadaniy-oge?ysclid=lbf1p5146y119324053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1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647" y="3073714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Формирование 10 классов </a:t>
            </a:r>
            <a:br>
              <a:rPr lang="ru-RU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на 2024-2025 учебный год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40080" cy="589148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https://sh1-vologda-r19.gosweb.gosuslugi.ru/roditelyam-i-uchenikam/poleznaya-informatsiya/pravila-priema-perevoda-otchisleniya/#</a:t>
            </a:r>
            <a:r>
              <a:rPr lang="en-US" dirty="0" smtClean="0">
                <a:hlinkClick r:id="rId2"/>
              </a:rPr>
              <a:t>zagolovok-priem-obuchayuschihsya-v-10-klass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5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55985" y="181993"/>
            <a:ext cx="7886700" cy="581489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ru-RU" altLang="ru-RU" sz="2800" dirty="0">
                <a:solidFill>
                  <a:srgbClr val="C00000"/>
                </a:solidFill>
                <a:latin typeface="Segoe UI Semibold"/>
                <a:ea typeface="Segoe UI Semibold"/>
                <a:cs typeface="Segoe UI Semibold"/>
              </a:rPr>
              <a:t>Структура федерального учебного плана</a:t>
            </a:r>
            <a:br>
              <a:rPr lang="ru-RU" altLang="ru-RU" sz="2800" dirty="0">
                <a:solidFill>
                  <a:srgbClr val="C00000"/>
                </a:solidFill>
                <a:latin typeface="Segoe UI Semibold"/>
                <a:ea typeface="Segoe UI Semibold"/>
                <a:cs typeface="Segoe UI Semibold"/>
              </a:rPr>
            </a:br>
            <a:r>
              <a:rPr lang="ru-RU" altLang="ru-RU" sz="2800" dirty="0">
                <a:solidFill>
                  <a:srgbClr val="C00000"/>
                </a:solidFill>
                <a:latin typeface="Segoe UI Semibold"/>
                <a:ea typeface="Segoe UI Semibold"/>
                <a:cs typeface="Segoe UI Semibold"/>
              </a:rPr>
              <a:t/>
            </a:r>
            <a:br>
              <a:rPr lang="ru-RU" altLang="ru-RU" sz="2800" dirty="0">
                <a:solidFill>
                  <a:srgbClr val="C00000"/>
                </a:solidFill>
                <a:latin typeface="Segoe UI Semibold"/>
                <a:ea typeface="Segoe UI Semibold"/>
                <a:cs typeface="Segoe UI Semibold"/>
              </a:rPr>
            </a:br>
            <a:endParaRPr lang="ru-RU" altLang="ru-RU" sz="2800" dirty="0">
              <a:solidFill>
                <a:srgbClr val="C00000"/>
              </a:solidFill>
              <a:latin typeface="Segoe UI Semibold"/>
              <a:ea typeface="Segoe UI Semibold"/>
              <a:cs typeface="Segoe UI Semibold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3376" y="1863305"/>
            <a:ext cx="2945606" cy="383899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Прямоугольник: скругленные углы 4"/>
          <p:cNvSpPr/>
          <p:nvPr/>
        </p:nvSpPr>
        <p:spPr>
          <a:xfrm>
            <a:off x="3952875" y="1056673"/>
            <a:ext cx="4857750" cy="825500"/>
          </a:xfrm>
          <a:prstGeom prst="roundRect">
            <a:avLst>
              <a:gd name="adj" fmla="val 28504"/>
            </a:avLst>
          </a:prstGeom>
          <a:solidFill>
            <a:schemeClr val="accent1">
              <a:alpha val="2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anchor="ctr" anchorCtr="1"/>
          <a:lstStyle/>
          <a:p>
            <a:pPr defTabSz="889000"/>
            <a:r>
              <a:rPr lang="ru-RU" sz="2400" b="1" dirty="0">
                <a:solidFill>
                  <a:srgbClr val="002060"/>
                </a:solidFill>
                <a:ea typeface="Segoe UI"/>
                <a:cs typeface="Segoe UI"/>
              </a:rPr>
              <a:t>Учебный план</a:t>
            </a:r>
          </a:p>
        </p:txBody>
      </p:sp>
      <p:sp>
        <p:nvSpPr>
          <p:cNvPr id="2" name="Прямоугольник 1"/>
          <p:cNvSpPr/>
          <p:nvPr/>
        </p:nvSpPr>
        <p:spPr>
          <a:xfrm rot="5400000">
            <a:off x="4048124" y="2316952"/>
            <a:ext cx="1047750" cy="178594"/>
          </a:xfrm>
          <a:prstGeom prst="rect">
            <a:avLst/>
          </a:prstGeom>
          <a:solidFill>
            <a:srgbClr val="193771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3629023" y="2929924"/>
            <a:ext cx="2235995" cy="3321050"/>
          </a:xfrm>
          <a:prstGeom prst="roundRect">
            <a:avLst>
              <a:gd name="adj" fmla="val 19219"/>
            </a:avLst>
          </a:prstGeom>
          <a:solidFill>
            <a:schemeClr val="accent1">
              <a:alpha val="2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anchor="ctr" anchorCtr="1"/>
          <a:lstStyle/>
          <a:p>
            <a:pPr algn="ctr" defTabSz="889000"/>
            <a:r>
              <a:rPr lang="ru-RU" b="1" dirty="0">
                <a:solidFill>
                  <a:srgbClr val="002060"/>
                </a:solidFill>
                <a:ea typeface="Segoe UI"/>
                <a:cs typeface="Segoe UI"/>
              </a:rPr>
              <a:t>Обязательная часть</a:t>
            </a:r>
          </a:p>
          <a:p>
            <a:pPr defTabSz="889000"/>
            <a:r>
              <a:rPr lang="ru-RU" dirty="0">
                <a:solidFill>
                  <a:srgbClr val="193771"/>
                </a:solidFill>
                <a:effectLst/>
                <a:ea typeface="SchoolBookSanPin"/>
              </a:rPr>
              <a:t>определяет состав учебных предметов обязательных для всех ОО, имеющих ГА по ОП основного общего образования, и учебное время, отводимое на их изучение по классам (годам) обучения</a:t>
            </a:r>
            <a:endParaRPr lang="ru-RU" dirty="0">
              <a:solidFill>
                <a:srgbClr val="193771"/>
              </a:solidFill>
              <a:ea typeface="Segoe UI"/>
              <a:cs typeface="Segoe UI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6078985" y="2911056"/>
            <a:ext cx="2929630" cy="3764952"/>
          </a:xfrm>
          <a:prstGeom prst="roundRect">
            <a:avLst>
              <a:gd name="adj" fmla="val 17525"/>
            </a:avLst>
          </a:prstGeom>
          <a:solidFill>
            <a:schemeClr val="accent1">
              <a:alpha val="2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anchor="ctr" anchorCtr="1"/>
          <a:lstStyle/>
          <a:p>
            <a:pPr defTabSz="889000"/>
            <a:r>
              <a:rPr lang="ru-RU" b="1" dirty="0">
                <a:solidFill>
                  <a:srgbClr val="002060"/>
                </a:solidFill>
                <a:ea typeface="Segoe UI"/>
                <a:cs typeface="Segoe UI"/>
              </a:rPr>
              <a:t>Часть, формируемая участниками образовательных отношений</a:t>
            </a:r>
          </a:p>
          <a:p>
            <a:pPr defTabSz="889000"/>
            <a:r>
              <a:rPr lang="ru-RU" sz="1600" dirty="0">
                <a:solidFill>
                  <a:srgbClr val="193771"/>
                </a:solidFill>
                <a:effectLst/>
                <a:ea typeface="SchoolBookSanPin"/>
              </a:rPr>
              <a:t>определяет время, отводимое </a:t>
            </a:r>
            <a:r>
              <a:rPr lang="ru-RU" sz="1600" dirty="0">
                <a:solidFill>
                  <a:srgbClr val="19377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193771"/>
                </a:solidFill>
                <a:effectLst/>
                <a:ea typeface="SchoolBookSanPin"/>
              </a:rPr>
              <a:t>на изучение учебных предметов, учебных курсов, учебных модулей по выбору обучающихся, родителей (законных представителей) несовершеннолетних обучающихся, в т.ч. предусматривающие углубленное изучение учебных предметов, а также учитывающие этнокультурные интересы, особые образовательные потребности обучающихся с ОВЗ</a:t>
            </a:r>
            <a:endParaRPr lang="ru-RU" sz="1600" dirty="0">
              <a:solidFill>
                <a:srgbClr val="193771"/>
              </a:solidFill>
              <a:ea typeface="Segoe UI"/>
              <a:cs typeface="Segoe UI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6879791" y="2307319"/>
            <a:ext cx="1028882" cy="178594"/>
          </a:xfrm>
          <a:prstGeom prst="rect">
            <a:avLst/>
          </a:prstGeom>
          <a:solidFill>
            <a:srgbClr val="193771"/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475BE26-2E20-4E21-94FD-1AC77B50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2" y="300789"/>
            <a:ext cx="8975557" cy="87028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Ч</a:t>
            </a:r>
            <a:r>
              <a:rPr lang="ru-RU" sz="32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асть федерального учебного плана, формируемая участниками образовательных отношений</a:t>
            </a: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1" y="1793289"/>
            <a:ext cx="2977498" cy="249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8609CE0D-EF43-439E-8281-2389BEE4109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204024" y="4531763"/>
            <a:ext cx="2585785" cy="2156116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6072F561-E446-42E5-A134-CBD1B610D2F7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3939363" y="1518082"/>
            <a:ext cx="5063756" cy="521232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увеличение учебных часов, предусмотренных на изучение отдельных учебных предметов обязательной части;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учебных часов </a:t>
            </a:r>
            <a:r>
              <a:rPr lang="ru-RU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углубленное изучение учебных предметов;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введение специально разработанных учебных курсов, обеспечивающих интересы и потребности участников образовательных отношений, в том числе этнокультурные (учебные курсы по краеведению);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другие виды учебной, воспитательной, спортивной (физическом развитии и совершенствовании) и иной деятельности обучающихся.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ОГЭ 2023-2024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819806"/>
              </p:ext>
            </p:extLst>
          </p:nvPr>
        </p:nvGraphicFramePr>
        <p:xfrm>
          <a:off x="304800" y="1554163"/>
          <a:ext cx="7807569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523"/>
                <a:gridCol w="1324708"/>
                <a:gridCol w="1342292"/>
                <a:gridCol w="1412630"/>
                <a:gridCol w="188741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участников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Максимальный балл по предмету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 в оценке</a:t>
                      </a:r>
                      <a:endParaRPr lang="ru-RU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33/33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31/31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 язык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68/68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35/37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Информатика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19/19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35/45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31/31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39/48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38/40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23/37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6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771A12-4011-4DA3-9520-1C175119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90500"/>
            <a:ext cx="8924925" cy="12827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Гигиенические </a:t>
            </a:r>
            <a:r>
              <a:rPr lang="ru-RU" sz="3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требования к максимальному общему объему</a:t>
            </a:r>
            <a:br>
              <a:rPr lang="ru-RU" sz="3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недельной образовательной нагрузки обучающихся 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таблица 6.6. СанПиН 1.2.3685-21)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339C15B9-A69B-4043-B49C-C1CFEC5FB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97008"/>
              </p:ext>
            </p:extLst>
          </p:nvPr>
        </p:nvGraphicFramePr>
        <p:xfrm>
          <a:off x="251520" y="2708920"/>
          <a:ext cx="8587680" cy="337097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60701">
                  <a:extLst>
                    <a:ext uri="{9D8B030D-6E8A-4147-A177-3AD203B41FA5}">
                      <a16:colId xmlns="" xmlns:a16="http://schemas.microsoft.com/office/drawing/2014/main" val="1125480383"/>
                    </a:ext>
                  </a:extLst>
                </a:gridCol>
                <a:gridCol w="3610619">
                  <a:extLst>
                    <a:ext uri="{9D8B030D-6E8A-4147-A177-3AD203B41FA5}">
                      <a16:colId xmlns="" xmlns:a16="http://schemas.microsoft.com/office/drawing/2014/main" val="1151596837"/>
                    </a:ext>
                  </a:extLst>
                </a:gridCol>
                <a:gridCol w="3916360">
                  <a:extLst>
                    <a:ext uri="{9D8B030D-6E8A-4147-A177-3AD203B41FA5}">
                      <a16:colId xmlns="" xmlns:a16="http://schemas.microsoft.com/office/drawing/2014/main" val="861801017"/>
                    </a:ext>
                  </a:extLst>
                </a:gridCol>
              </a:tblGrid>
              <a:tr h="183483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Классы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1937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Максимально допустимая 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аудиторная недельная нагрузка 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rgbClr val="1937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(в академических часах), включая обязательную часть учебного плана и часть, формируемую участниками образовательных отношений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5574525"/>
                  </a:ext>
                </a:extLst>
              </a:tr>
              <a:tr h="981423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19377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При 6-дневной неделе, не более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При 5-дневной неделе, не более 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472979673"/>
                  </a:ext>
                </a:extLst>
              </a:tr>
              <a:tr h="55471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1937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– 11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1937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19377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873699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9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289B5C5-8F9B-621A-DA75-5FC3DD7BF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13" y="993914"/>
            <a:ext cx="3909899" cy="52213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85FA7D-E863-6052-619B-09C55456C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14" y="584534"/>
            <a:ext cx="4530086" cy="6040115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3"/>
            <a:ext cx="1687835" cy="41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96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D5F878-7850-6A04-1BF2-E7F041544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05" y="365130"/>
            <a:ext cx="8356445" cy="3931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Профили </a:t>
            </a:r>
            <a: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  <a:t>обучения ФГОС СОО</a:t>
            </a:r>
            <a:br>
              <a:rPr lang="ru-RU" sz="3200" b="1" dirty="0">
                <a:solidFill>
                  <a:srgbClr val="C00000"/>
                </a:solidFill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816861"/>
              </p:ext>
            </p:extLst>
          </p:nvPr>
        </p:nvGraphicFramePr>
        <p:xfrm>
          <a:off x="158905" y="981308"/>
          <a:ext cx="8881947" cy="3383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59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21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997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141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2674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193771"/>
                          </a:solidFill>
                        </a:rPr>
                        <a:t>1.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19377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Естественно-научный</a:t>
                      </a:r>
                      <a:endParaRPr lang="ru-RU" sz="2000" b="1" dirty="0">
                        <a:solidFill>
                          <a:srgbClr val="193771"/>
                        </a:solidFill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marR="0" lvl="0" indent="0" algn="r" defTabSz="889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Segoe UI Semibold"/>
                          <a:ea typeface="Segoe UI Semibold"/>
                          <a:cs typeface="Segoe UI Semibold"/>
                        </a:rPr>
                        <a:t>Изменения  </a:t>
                      </a:r>
                    </a:p>
                    <a:p>
                      <a:pPr marL="0" marR="0" lvl="0" indent="0" algn="r" defTabSz="889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Segoe UI Semibold"/>
                          <a:ea typeface="Segoe UI Semibold"/>
                          <a:cs typeface="Segoe UI Semibold"/>
                        </a:rPr>
                        <a:t>ФГОС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Segoe UI Semibold"/>
                          <a:ea typeface="Segoe UI Semibold"/>
                          <a:cs typeface="Segoe UI Semibold"/>
                        </a:rPr>
                        <a:t>СОО п. 18.3.1.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Segoe UI Semibold"/>
                        <a:ea typeface="Segoe UI Semibold"/>
                        <a:cs typeface="Segoe UI Semibold"/>
                      </a:endParaRP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endParaRPr lang="ru-RU" sz="3200" b="1" dirty="0" smtClean="0">
                        <a:solidFill>
                          <a:srgbClr val="C00000"/>
                        </a:solidFill>
                        <a:latin typeface="+mj-lt"/>
                      </a:endParaRP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19377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b="1" u="sng" dirty="0" smtClean="0">
                          <a:solidFill>
                            <a:srgbClr val="193771"/>
                          </a:solidFill>
                          <a:latin typeface="+mn-lt"/>
                        </a:rPr>
                        <a:t>Не менее 2-ух  учебных предметов на углубленном</a:t>
                      </a:r>
                      <a:r>
                        <a:rPr lang="ru-RU" sz="2000" b="1" u="sng" baseline="0" dirty="0" smtClean="0">
                          <a:solidFill>
                            <a:srgbClr val="193771"/>
                          </a:solidFill>
                          <a:latin typeface="+mn-lt"/>
                        </a:rPr>
                        <a:t> </a:t>
                      </a:r>
                      <a:r>
                        <a:rPr lang="ru-RU" sz="2000" b="1" u="sng" dirty="0" smtClean="0">
                          <a:solidFill>
                            <a:srgbClr val="193771"/>
                          </a:solidFill>
                          <a:latin typeface="+mn-lt"/>
                        </a:rPr>
                        <a:t>уровне </a:t>
                      </a:r>
                    </a:p>
                    <a:p>
                      <a:pPr algn="r"/>
                      <a:r>
                        <a:rPr lang="ru-RU" sz="1800" b="0" dirty="0" smtClean="0">
                          <a:solidFill>
                            <a:srgbClr val="19377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из </a:t>
                      </a:r>
                      <a:r>
                        <a:rPr lang="ru-RU" sz="1800" b="0" dirty="0">
                          <a:solidFill>
                            <a:srgbClr val="19377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соответствующей профилю обучения предметной области </a:t>
                      </a:r>
                      <a:r>
                        <a:rPr lang="ru-RU" sz="1800" b="0" dirty="0" smtClean="0">
                          <a:solidFill>
                            <a:srgbClr val="19377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800" b="0" baseline="0" dirty="0" smtClean="0">
                          <a:solidFill>
                            <a:srgbClr val="19377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19377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(или</a:t>
                      </a:r>
                      <a:r>
                        <a:rPr lang="ru-RU" sz="1800" b="0" dirty="0">
                          <a:solidFill>
                            <a:srgbClr val="19377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 смежной с </a:t>
                      </a:r>
                      <a:r>
                        <a:rPr lang="ru-RU" sz="1800" b="0" dirty="0" smtClean="0">
                          <a:solidFill>
                            <a:srgbClr val="19377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ней</a:t>
                      </a:r>
                      <a:r>
                        <a:rPr lang="ru-RU" sz="1800" b="0" baseline="0" dirty="0" smtClean="0">
                          <a:solidFill>
                            <a:srgbClr val="19377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19377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предметной </a:t>
                      </a:r>
                      <a:r>
                        <a:rPr lang="ru-RU" sz="1800" b="0" dirty="0">
                          <a:solidFill>
                            <a:srgbClr val="19377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800" b="0" dirty="0">
                        <a:solidFill>
                          <a:srgbClr val="193771"/>
                        </a:solidFill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marR="0" lvl="0" indent="0" algn="r" defTabSz="889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Segoe UI Semibold"/>
                          <a:ea typeface="Segoe UI Semibold"/>
                          <a:cs typeface="Segoe UI Semibold"/>
                        </a:rPr>
                        <a:t>Изменения  </a:t>
                      </a:r>
                    </a:p>
                    <a:p>
                      <a:pPr marL="0" marR="0" lvl="0" indent="0" algn="r" defTabSz="889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Segoe UI Semibold"/>
                          <a:ea typeface="Segoe UI Semibold"/>
                          <a:cs typeface="Segoe UI Semibold"/>
                        </a:rPr>
                        <a:t>ФГОС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Segoe UI Semibold"/>
                          <a:ea typeface="Segoe UI Semibold"/>
                          <a:cs typeface="Segoe UI Semibold"/>
                        </a:rPr>
                        <a:t>СОО п. 18.3.1.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Segoe UI Semibold"/>
                        <a:ea typeface="Segoe UI Semibold"/>
                        <a:cs typeface="Segoe UI Semibold"/>
                      </a:endParaRPr>
                    </a:p>
                    <a:p>
                      <a:pPr algn="r"/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  <a:p>
                      <a:pPr algn="r"/>
                      <a:endParaRPr kumimoji="0" lang="ru-RU" sz="20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9377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r"/>
                      <a:r>
                        <a:rPr kumimoji="0" lang="ru-RU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9377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/>
                        </a:rPr>
                        <a:t>Н</a:t>
                      </a:r>
                      <a:r>
                        <a:rPr lang="ru-RU" sz="2000" b="1" u="sng" dirty="0">
                          <a:solidFill>
                            <a:srgbClr val="19377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 менее 13 учебных предметов </a:t>
                      </a:r>
                      <a:r>
                        <a:rPr lang="ru-RU" sz="1800" b="0" i="1" dirty="0">
                          <a:solidFill>
                            <a:srgbClr val="19377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(русский язык, литература, математика, иностранный язык, информатика, физика, химия, биология, история, обществознание, география, физическая культура, ОБЖ) </a:t>
                      </a:r>
                      <a:endParaRPr lang="ru-RU" sz="1800" b="0" i="1" dirty="0">
                        <a:solidFill>
                          <a:srgbClr val="19377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76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193771"/>
                          </a:solidFill>
                        </a:rPr>
                        <a:t>2.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19377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Гуманитарный</a:t>
                      </a:r>
                      <a:endParaRPr lang="ru-RU" sz="2000" b="1" dirty="0">
                        <a:solidFill>
                          <a:srgbClr val="193771"/>
                        </a:solidFill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1772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193771"/>
                          </a:solidFill>
                        </a:rPr>
                        <a:t>3.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19377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Социально-экономический</a:t>
                      </a:r>
                      <a:endParaRPr lang="ru-RU" sz="2000" b="1" dirty="0">
                        <a:solidFill>
                          <a:srgbClr val="193771"/>
                        </a:solidFill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876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193771"/>
                          </a:solidFill>
                        </a:rPr>
                        <a:t>4.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19377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Технологический</a:t>
                      </a:r>
                      <a:endParaRPr lang="ru-RU" sz="2000" b="1" dirty="0">
                        <a:solidFill>
                          <a:srgbClr val="193771"/>
                        </a:solidFill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8135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193771"/>
                          </a:solidFill>
                        </a:rPr>
                        <a:t>5.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19377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Универсальный</a:t>
                      </a:r>
                      <a:endParaRPr lang="ru-RU" sz="2000" b="1" dirty="0">
                        <a:solidFill>
                          <a:srgbClr val="193771"/>
                        </a:solidFill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56" y="1042801"/>
            <a:ext cx="548937" cy="9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96" y="1014761"/>
            <a:ext cx="451625" cy="9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905" y="4605454"/>
            <a:ext cx="8806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u="sng" dirty="0" smtClean="0">
                <a:solidFill>
                  <a:srgbClr val="193771"/>
                </a:solidFill>
                <a:latin typeface="Calibri"/>
                <a:ea typeface="Calibri"/>
                <a:cs typeface="Times New Roman"/>
              </a:rPr>
              <a:t>Проект ФУП СОО, раздел 3.1. проекта ФООП </a:t>
            </a: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rgbClr val="193771"/>
                </a:solidFill>
                <a:latin typeface="Calibri"/>
                <a:ea typeface="Calibri"/>
                <a:cs typeface="Times New Roman"/>
              </a:rPr>
              <a:t>Образовательная </a:t>
            </a:r>
            <a:r>
              <a:rPr lang="ru-RU" i="1" dirty="0">
                <a:solidFill>
                  <a:srgbClr val="193771"/>
                </a:solidFill>
                <a:latin typeface="Calibri"/>
                <a:ea typeface="Calibri"/>
                <a:cs typeface="Times New Roman"/>
              </a:rPr>
              <a:t>организация обеспечивает реализацию учебных планов одного </a:t>
            </a:r>
            <a:r>
              <a:rPr lang="ru-RU" i="1" dirty="0" smtClean="0">
                <a:solidFill>
                  <a:srgbClr val="193771"/>
                </a:solidFill>
                <a:latin typeface="Calibri"/>
                <a:ea typeface="Calibri"/>
                <a:cs typeface="Times New Roman"/>
              </a:rPr>
              <a:t>или </a:t>
            </a:r>
            <a:r>
              <a:rPr lang="ru-RU" i="1" dirty="0">
                <a:solidFill>
                  <a:srgbClr val="193771"/>
                </a:solidFill>
                <a:latin typeface="Calibri"/>
                <a:ea typeface="Calibri"/>
                <a:cs typeface="Times New Roman"/>
              </a:rPr>
              <a:t>нескольких профилей обучения: естественно-научного, гуманитарного, социально-экономического, технологического, универсального. При этом </a:t>
            </a:r>
            <a:r>
              <a:rPr lang="ru-RU" b="1" i="1" dirty="0">
                <a:solidFill>
                  <a:srgbClr val="193771"/>
                </a:solidFill>
                <a:latin typeface="Calibri"/>
                <a:ea typeface="Calibri"/>
                <a:cs typeface="Times New Roman"/>
              </a:rPr>
              <a:t>учебный план профиля обучения (кроме универсального) должен содержать не менее двух учебных предметов на углубленном уровне изучения</a:t>
            </a:r>
            <a:r>
              <a:rPr lang="ru-RU" i="1" dirty="0">
                <a:solidFill>
                  <a:srgbClr val="193771"/>
                </a:solidFill>
                <a:latin typeface="Calibri"/>
                <a:ea typeface="Calibri"/>
                <a:cs typeface="Times New Roman"/>
              </a:rPr>
              <a:t> из соответствующей профилю обучения предметной области и (или) смежной </a:t>
            </a:r>
            <a:r>
              <a:rPr lang="ru-RU" i="1" dirty="0" smtClean="0">
                <a:solidFill>
                  <a:srgbClr val="193771"/>
                </a:solidFill>
                <a:latin typeface="Calibri"/>
                <a:ea typeface="Calibri"/>
                <a:cs typeface="Times New Roman"/>
              </a:rPr>
              <a:t>с </a:t>
            </a:r>
            <a:r>
              <a:rPr lang="ru-RU" i="1" dirty="0">
                <a:solidFill>
                  <a:srgbClr val="193771"/>
                </a:solidFill>
                <a:latin typeface="Calibri"/>
                <a:ea typeface="Calibri"/>
                <a:cs typeface="Times New Roman"/>
              </a:rPr>
              <a:t>ней предметной области. </a:t>
            </a:r>
            <a:endParaRPr lang="ru-RU" sz="1600" i="1" dirty="0">
              <a:solidFill>
                <a:srgbClr val="193771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8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05" y="178420"/>
            <a:ext cx="8356445" cy="512956"/>
          </a:xfrm>
        </p:spPr>
        <p:txBody>
          <a:bodyPr>
            <a:normAutofit fontScale="90000"/>
          </a:bodyPr>
          <a:lstStyle/>
          <a:p>
            <a:pPr marL="228600" lv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17 </a:t>
            </a:r>
            <a:r>
              <a:rPr lang="ru-RU" sz="2400" b="1" dirty="0">
                <a:solidFill>
                  <a:srgbClr val="C00000"/>
                </a:solidFill>
                <a:ea typeface="Calibri"/>
                <a:cs typeface="Times New Roman"/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  <a:ea typeface="Calibri"/>
                <a:cs typeface="Times New Roman"/>
              </a:rPr>
              <a:t>ариантов </a:t>
            </a:r>
            <a:r>
              <a:rPr lang="ru-RU" sz="2400" b="1" dirty="0">
                <a:solidFill>
                  <a:srgbClr val="C00000"/>
                </a:solidFill>
                <a:ea typeface="Calibri"/>
                <a:cs typeface="Times New Roman"/>
              </a:rPr>
              <a:t>учебных планов </a:t>
            </a:r>
            <a:r>
              <a:rPr lang="ru-RU" sz="2400" b="1" dirty="0" smtClean="0">
                <a:solidFill>
                  <a:srgbClr val="C00000"/>
                </a:solidFill>
                <a:ea typeface="Calibri"/>
                <a:cs typeface="Times New Roman"/>
              </a:rPr>
              <a:t>профилей (проект ФУП)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62" y="702528"/>
            <a:ext cx="8973944" cy="59436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193771"/>
                </a:solidFill>
                <a:ea typeface="Calibri"/>
                <a:cs typeface="Times New Roman"/>
              </a:rPr>
              <a:t>При </a:t>
            </a:r>
            <a:r>
              <a:rPr lang="ru-RU" sz="1800" dirty="0">
                <a:solidFill>
                  <a:srgbClr val="193771"/>
                </a:solidFill>
                <a:ea typeface="Calibri"/>
                <a:cs typeface="Times New Roman"/>
              </a:rPr>
              <a:t>проектировании учебного плана профиля следует учитывать, что профиль является способом введения обучающихся в ту или иную общественно-производственную </a:t>
            </a:r>
            <a:r>
              <a:rPr lang="ru-RU" sz="1800" dirty="0" smtClean="0">
                <a:solidFill>
                  <a:srgbClr val="193771"/>
                </a:solidFill>
                <a:ea typeface="Calibri"/>
                <a:cs typeface="Times New Roman"/>
              </a:rPr>
              <a:t>практику</a:t>
            </a:r>
            <a:endParaRPr lang="ru-RU" sz="1800" dirty="0">
              <a:solidFill>
                <a:srgbClr val="193771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193771"/>
                </a:solidFill>
                <a:ea typeface="Calibri"/>
                <a:cs typeface="Times New Roman"/>
              </a:rPr>
              <a:t>Учебный </a:t>
            </a:r>
            <a:r>
              <a:rPr lang="ru-RU" sz="1800" dirty="0">
                <a:solidFill>
                  <a:srgbClr val="193771"/>
                </a:solidFill>
                <a:ea typeface="Calibri"/>
                <a:cs typeface="Times New Roman"/>
              </a:rPr>
              <a:t>план профиля строится с ориентацией на будущую сферу профессиональной деятельности, с учетом предполагаемого продолжения образования обучающихся, для чего необходимо изучить намерения и предпочтения обучающихся </a:t>
            </a:r>
            <a:r>
              <a:rPr lang="ru-RU" sz="1800" dirty="0" smtClean="0">
                <a:solidFill>
                  <a:srgbClr val="193771"/>
                </a:solidFill>
                <a:ea typeface="Calibri"/>
                <a:cs typeface="Times New Roman"/>
              </a:rPr>
              <a:t>и </a:t>
            </a:r>
            <a:r>
              <a:rPr lang="ru-RU" sz="1800" dirty="0">
                <a:solidFill>
                  <a:srgbClr val="193771"/>
                </a:solidFill>
                <a:ea typeface="Calibri"/>
                <a:cs typeface="Times New Roman"/>
              </a:rPr>
              <a:t>их родителей (законных </a:t>
            </a:r>
            <a:r>
              <a:rPr lang="ru-RU" sz="1800" dirty="0" smtClean="0">
                <a:solidFill>
                  <a:srgbClr val="193771"/>
                </a:solidFill>
                <a:ea typeface="Calibri"/>
                <a:cs typeface="Times New Roman"/>
              </a:rPr>
              <a:t>представителей)</a:t>
            </a:r>
            <a:endParaRPr lang="ru-RU" sz="1800" dirty="0">
              <a:solidFill>
                <a:srgbClr val="193771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rgbClr val="193771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193771"/>
                </a:solidFill>
                <a:ea typeface="Calibri"/>
                <a:cs typeface="Times New Roman"/>
              </a:rPr>
              <a:t>Также </a:t>
            </a:r>
            <a:r>
              <a:rPr lang="ru-RU" sz="1800" dirty="0">
                <a:solidFill>
                  <a:srgbClr val="193771"/>
                </a:solidFill>
                <a:ea typeface="Calibri"/>
                <a:cs typeface="Times New Roman"/>
              </a:rPr>
              <a:t>предлагаются учебные планы с профильной возможностью, предусматривающие изучение государственных языков республик Российской Федерации из числа языков народов Российской Федерации. </a:t>
            </a:r>
            <a:endParaRPr lang="ru-RU" sz="1800" dirty="0" smtClean="0">
              <a:solidFill>
                <a:srgbClr val="193771"/>
              </a:solidFill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193771"/>
                </a:solidFill>
                <a:ea typeface="Calibri"/>
                <a:cs typeface="Times New Roman"/>
              </a:rPr>
              <a:t>Учебный </a:t>
            </a:r>
            <a:r>
              <a:rPr lang="ru-RU" sz="1600" dirty="0">
                <a:solidFill>
                  <a:srgbClr val="193771"/>
                </a:solidFill>
                <a:ea typeface="Calibri"/>
                <a:cs typeface="Times New Roman"/>
              </a:rPr>
              <a:t>план технологического (инженерного) профиля (с углубленным изучением математики и физики) с изучением родных языков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193771"/>
                </a:solidFill>
                <a:ea typeface="Calibri"/>
                <a:cs typeface="Times New Roman"/>
              </a:rPr>
              <a:t>Учебный план технологического (информационно-технологического) профиля  </a:t>
            </a:r>
            <a:br>
              <a:rPr lang="ru-RU" sz="1600" dirty="0">
                <a:solidFill>
                  <a:srgbClr val="193771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srgbClr val="193771"/>
                </a:solidFill>
                <a:ea typeface="Calibri"/>
                <a:cs typeface="Times New Roman"/>
              </a:rPr>
              <a:t>(с углубленным изучением математики и информатики) с изучением родных языков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193771"/>
                </a:solidFill>
                <a:ea typeface="Calibri"/>
                <a:cs typeface="Times New Roman"/>
              </a:rPr>
              <a:t>Учебный план естественно-научного профиля с изучением родных </a:t>
            </a:r>
            <a:r>
              <a:rPr lang="ru-RU" sz="1600" dirty="0" smtClean="0">
                <a:solidFill>
                  <a:srgbClr val="193771"/>
                </a:solidFill>
                <a:ea typeface="Calibri"/>
                <a:cs typeface="Times New Roman"/>
              </a:rPr>
              <a:t>языков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193771"/>
                </a:solidFill>
                <a:ea typeface="Calibri"/>
                <a:cs typeface="Times New Roman"/>
              </a:rPr>
              <a:t>Учебный план социально-экономического профиля с изучением родных </a:t>
            </a:r>
            <a:r>
              <a:rPr lang="ru-RU" sz="1600" dirty="0" smtClean="0">
                <a:solidFill>
                  <a:srgbClr val="193771"/>
                </a:solidFill>
                <a:ea typeface="Calibri"/>
                <a:cs typeface="Times New Roman"/>
              </a:rPr>
              <a:t>языков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rgbClr val="193771"/>
                </a:solidFill>
                <a:ea typeface="Calibri"/>
                <a:cs typeface="Times New Roman"/>
              </a:rPr>
              <a:t>Учебный </a:t>
            </a:r>
            <a:r>
              <a:rPr lang="ru-RU" sz="1600" dirty="0">
                <a:solidFill>
                  <a:srgbClr val="193771"/>
                </a:solidFill>
                <a:ea typeface="Calibri"/>
                <a:cs typeface="Times New Roman"/>
              </a:rPr>
              <a:t>план гуманитарного профиля с изучением родных языков</a:t>
            </a:r>
          </a:p>
          <a:p>
            <a:pPr marL="514350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sz="18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26" y="137190"/>
            <a:ext cx="548879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1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630" y="365130"/>
            <a:ext cx="8247721" cy="48236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C00000"/>
                </a:solidFill>
                <a:ea typeface="Calibri"/>
                <a:cs typeface="Times New Roman"/>
              </a:rPr>
              <a:t>Варианты </a:t>
            </a:r>
            <a:r>
              <a:rPr lang="ru-RU" sz="2400" b="1" dirty="0">
                <a:solidFill>
                  <a:srgbClr val="C00000"/>
                </a:solidFill>
                <a:ea typeface="Calibri"/>
                <a:cs typeface="Times New Roman"/>
              </a:rPr>
              <a:t>учебных планов профилей (проект ФУП)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179" y="836341"/>
            <a:ext cx="8881946" cy="5820937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93771"/>
                </a:solidFill>
                <a:ea typeface="Calibri"/>
                <a:cs typeface="Times New Roman"/>
              </a:rPr>
              <a:t>Учебный план технологического </a:t>
            </a:r>
            <a:r>
              <a:rPr lang="ru-RU" sz="2000" b="1" dirty="0" smtClean="0">
                <a:solidFill>
                  <a:srgbClr val="193771"/>
                </a:solidFill>
                <a:ea typeface="Calibri"/>
                <a:cs typeface="Times New Roman"/>
              </a:rPr>
              <a:t>профиля: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технологического </a:t>
            </a: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(инженерного) профиля (с углубленным изучением математики и физики) (вариант 1</a:t>
            </a: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)</a:t>
            </a:r>
            <a:endParaRPr lang="ru-RU" sz="2000" dirty="0">
              <a:solidFill>
                <a:srgbClr val="193771"/>
              </a:solidFill>
              <a:ea typeface="Calibri"/>
              <a:cs typeface="Times New Roman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технологического </a:t>
            </a: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(информационно-технологического) профиля </a:t>
            </a: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 (</a:t>
            </a: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с углубленным изучением математики и информатики) (вариант 2)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93771"/>
                </a:solidFill>
                <a:ea typeface="Calibri"/>
                <a:cs typeface="Times New Roman"/>
              </a:rPr>
              <a:t>Учебный план естественно-научного профиля </a:t>
            </a: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(с углубленным изучением химии и биологии) </a:t>
            </a:r>
            <a:endParaRPr lang="ru-RU" sz="2000" dirty="0" smtClean="0">
              <a:solidFill>
                <a:srgbClr val="193771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93771"/>
                </a:solidFill>
                <a:ea typeface="Calibri"/>
                <a:cs typeface="Times New Roman"/>
              </a:rPr>
              <a:t>Учебный план гуманитарного </a:t>
            </a:r>
            <a:r>
              <a:rPr lang="ru-RU" sz="2000" b="1" dirty="0" smtClean="0">
                <a:solidFill>
                  <a:srgbClr val="193771"/>
                </a:solidFill>
                <a:ea typeface="Calibri"/>
                <a:cs typeface="Times New Roman"/>
              </a:rPr>
              <a:t>профиля:</a:t>
            </a:r>
            <a:endParaRPr lang="ru-RU" sz="2000" b="1" dirty="0">
              <a:solidFill>
                <a:srgbClr val="193771"/>
              </a:solidFill>
              <a:ea typeface="Calibri"/>
              <a:cs typeface="Times New Roman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с </a:t>
            </a: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углубленным изучением литературы и </a:t>
            </a: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обществознания</a:t>
            </a: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(вариант </a:t>
            </a: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1)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с </a:t>
            </a: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углубленным изучением литературы и иностранного </a:t>
            </a: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языка </a:t>
            </a: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(вариант 2)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с </a:t>
            </a: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углубленным изучением литературы и </a:t>
            </a: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истории </a:t>
            </a: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(вариант </a:t>
            </a: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3)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с </a:t>
            </a: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углубленным изучением истории и </a:t>
            </a: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обществознания </a:t>
            </a: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(вариант 4)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с </a:t>
            </a: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углубленным изучением иностранного языка и </a:t>
            </a: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истории </a:t>
            </a: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(вариант 5)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с </a:t>
            </a: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углубленным изучением иностранного языка и </a:t>
            </a: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обществознания</a:t>
            </a: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(вариант 6)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193771"/>
                </a:solidFill>
                <a:ea typeface="Calibri"/>
                <a:cs typeface="Times New Roman"/>
              </a:rPr>
              <a:t>Учебный </a:t>
            </a:r>
            <a:r>
              <a:rPr lang="ru-RU" sz="2000" b="1" dirty="0">
                <a:solidFill>
                  <a:srgbClr val="193771"/>
                </a:solidFill>
                <a:ea typeface="Calibri"/>
                <a:cs typeface="Times New Roman"/>
              </a:rPr>
              <a:t>план социально-экономического </a:t>
            </a:r>
            <a:r>
              <a:rPr lang="ru-RU" sz="2000" b="1" dirty="0" smtClean="0">
                <a:solidFill>
                  <a:srgbClr val="193771"/>
                </a:solidFill>
                <a:ea typeface="Calibri"/>
                <a:cs typeface="Times New Roman"/>
              </a:rPr>
              <a:t>профиля:</a:t>
            </a:r>
            <a:endParaRPr lang="ru-RU" sz="2000" b="1" dirty="0">
              <a:solidFill>
                <a:srgbClr val="193771"/>
              </a:solidFill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с углубленным изучением </a:t>
            </a: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математики </a:t>
            </a: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и обществознания (вариант 1)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193771"/>
                </a:solidFill>
                <a:ea typeface="Calibri"/>
                <a:cs typeface="Times New Roman"/>
              </a:rPr>
              <a:t>с углубленным изучением математики и </a:t>
            </a:r>
            <a:r>
              <a:rPr lang="ru-RU" sz="2000" dirty="0" smtClean="0">
                <a:solidFill>
                  <a:srgbClr val="193771"/>
                </a:solidFill>
                <a:ea typeface="Calibri"/>
                <a:cs typeface="Times New Roman"/>
              </a:rPr>
              <a:t>географии (вариант 2)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193771"/>
                </a:solidFill>
                <a:ea typeface="Calibri"/>
                <a:cs typeface="Times New Roman"/>
              </a:rPr>
              <a:t>Учебный </a:t>
            </a:r>
            <a:r>
              <a:rPr lang="en-US" sz="2000" b="1" dirty="0" err="1">
                <a:solidFill>
                  <a:srgbClr val="193771"/>
                </a:solidFill>
                <a:ea typeface="Calibri"/>
                <a:cs typeface="Times New Roman"/>
              </a:rPr>
              <a:t>план</a:t>
            </a:r>
            <a:r>
              <a:rPr lang="en-US" sz="2000" b="1" dirty="0">
                <a:solidFill>
                  <a:srgbClr val="19377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193771"/>
                </a:solidFill>
                <a:ea typeface="Calibri"/>
                <a:cs typeface="Times New Roman"/>
              </a:rPr>
              <a:t>универсального</a:t>
            </a:r>
            <a:r>
              <a:rPr lang="en-US" sz="2000" b="1" dirty="0">
                <a:solidFill>
                  <a:srgbClr val="193771"/>
                </a:solidFill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193771"/>
                </a:solidFill>
                <a:ea typeface="Calibri"/>
                <a:cs typeface="Times New Roman"/>
              </a:rPr>
              <a:t>профиля</a:t>
            </a:r>
            <a:r>
              <a:rPr lang="en-US" sz="2000" b="1" dirty="0">
                <a:solidFill>
                  <a:srgbClr val="193771"/>
                </a:solidFill>
                <a:ea typeface="Calibri"/>
                <a:cs typeface="Times New Roman"/>
              </a:rPr>
              <a:t> </a:t>
            </a:r>
            <a:endParaRPr lang="ru-RU" sz="2000" b="1" dirty="0">
              <a:solidFill>
                <a:srgbClr val="193771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rgbClr val="193771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rgbClr val="193771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rgbClr val="193771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073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Опроса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399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3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" y="-243408"/>
            <a:ext cx="918051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424936" cy="531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6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1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7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2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9627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6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</TotalTime>
  <Words>915</Words>
  <Application>Microsoft Office PowerPoint</Application>
  <PresentationFormat>Экран (4:3)</PresentationFormat>
  <Paragraphs>148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  РОДИТЕЛЬСКОЕ СОБРАНИЕ 9 КЛАССЫ</vt:lpstr>
      <vt:lpstr>РЕЗУЛЬТАТЫ ОГЭ 2023-2024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Итоговое собеседование в дистанционной форме </vt:lpstr>
      <vt:lpstr>ПОДГОТОВКА К ОГЭ</vt:lpstr>
      <vt:lpstr>Формирование 10 классов  на 2024-2025 учебный год</vt:lpstr>
      <vt:lpstr>Структура федерального учебного плана  </vt:lpstr>
      <vt:lpstr> Часть федерального учебного плана, формируемая участниками образовательных отношений </vt:lpstr>
      <vt:lpstr>    Гигиенические требования к максимальному общему объему недельной образовательной нагрузки обучающихся   (таблица 6.6. СанПиН 1.2.3685-21) </vt:lpstr>
      <vt:lpstr>Презентация PowerPoint</vt:lpstr>
      <vt:lpstr>Презентация PowerPoint</vt:lpstr>
      <vt:lpstr> Профили обучения ФГОС СОО </vt:lpstr>
      <vt:lpstr> 17 вариантов учебных планов профилей (проект ФУП) </vt:lpstr>
      <vt:lpstr> Варианты учебных планов профилей (проект ФУП) </vt:lpstr>
      <vt:lpstr>Результаты Опроса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Запиши слова, поставь ударение</dc:title>
  <dc:creator>Людмила Смирнова</dc:creator>
  <cp:lastModifiedBy>01</cp:lastModifiedBy>
  <cp:revision>22</cp:revision>
  <dcterms:created xsi:type="dcterms:W3CDTF">2023-12-07T06:39:27Z</dcterms:created>
  <dcterms:modified xsi:type="dcterms:W3CDTF">2024-12-16T14:33:17Z</dcterms:modified>
</cp:coreProperties>
</file>